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7D81E9-E8E2-4B90-973A-CCF45C13EAFF}" type="datetimeFigureOut">
              <a:rPr lang="en-US" smtClean="0"/>
              <a:pPr/>
              <a:t>1/6/2014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A70D29-E397-4443-BECA-23BA61E8B0F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D81E9-E8E2-4B90-973A-CCF45C13EAFF}" type="datetimeFigureOut">
              <a:rPr lang="en-US" smtClean="0"/>
              <a:pPr/>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70D29-E397-4443-BECA-23BA61E8B0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9A70D29-E397-4443-BECA-23BA61E8B0F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D81E9-E8E2-4B90-973A-CCF45C13EAFF}" type="datetimeFigureOut">
              <a:rPr lang="en-US" smtClean="0"/>
              <a:pPr/>
              <a:t>1/6/2014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7D81E9-E8E2-4B90-973A-CCF45C13EAFF}" type="datetimeFigureOut">
              <a:rPr lang="en-US" smtClean="0"/>
              <a:pPr/>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9A70D29-E397-4443-BECA-23BA61E8B0F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7D81E9-E8E2-4B90-973A-CCF45C13EAFF}" type="datetimeFigureOut">
              <a:rPr lang="en-US" smtClean="0"/>
              <a:pPr/>
              <a:t>1/6/2014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A70D29-E397-4443-BECA-23BA61E8B0F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7D81E9-E8E2-4B90-973A-CCF45C13EAFF}" type="datetimeFigureOut">
              <a:rPr lang="en-US" smtClean="0"/>
              <a:pPr/>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70D29-E397-4443-BECA-23BA61E8B0F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7D81E9-E8E2-4B90-973A-CCF45C13EAFF}" type="datetimeFigureOut">
              <a:rPr lang="en-US" smtClean="0"/>
              <a:pPr/>
              <a:t>1/6/2014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9A70D29-E397-4443-BECA-23BA61E8B0F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7D81E9-E8E2-4B90-973A-CCF45C13EAFF}" type="datetimeFigureOut">
              <a:rPr lang="en-US" smtClean="0"/>
              <a:pPr/>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9A70D29-E397-4443-BECA-23BA61E8B0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27D81E9-E8E2-4B90-973A-CCF45C13EAFF}" type="datetimeFigureOut">
              <a:rPr lang="en-US" smtClean="0"/>
              <a:pPr/>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9A70D29-E397-4443-BECA-23BA61E8B0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9A70D29-E397-4443-BECA-23BA61E8B0F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27D81E9-E8E2-4B90-973A-CCF45C13EAFF}" type="datetimeFigureOut">
              <a:rPr lang="en-US" smtClean="0"/>
              <a:pPr/>
              <a:t>1/6/2014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9A70D29-E397-4443-BECA-23BA61E8B0F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7D81E9-E8E2-4B90-973A-CCF45C13EAFF}" type="datetimeFigureOut">
              <a:rPr lang="en-US" smtClean="0"/>
              <a:pPr/>
              <a:t>1/6/2014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7D81E9-E8E2-4B90-973A-CCF45C13EAFF}" type="datetimeFigureOut">
              <a:rPr lang="en-US" smtClean="0"/>
              <a:pPr/>
              <a:t>1/6/2014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9A70D29-E397-4443-BECA-23BA61E8B0F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oogle.com/url?sa=i&amp;rct=j&amp;q=&amp;esrc=s&amp;frm=1&amp;source=images&amp;cd=&amp;cad=rja&amp;docid=7GwlB-OdAK8rWM&amp;tbnid=yhttn01txEsvoM:&amp;ved=0CAUQjRw&amp;url=http://whimquarterly.com/conversation-pieces/a-conversation-between-romeo-and-juliet-two-shakespearian-characters-i-know-very-little-about&amp;ei=R8nGUpauGYXukQfs2YG4Cw&amp;bvm=bv.58187178,d.eW0&amp;psig=AFQjCNH9Iy4iq4ujYkyyR6j_doQy2lgBQA&amp;ust=138884576198243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It’s not just an apple</a:t>
            </a:r>
            <a:endParaRPr lang="en-US" dirty="0"/>
          </a:p>
        </p:txBody>
      </p:sp>
      <p:sp>
        <p:nvSpPr>
          <p:cNvPr id="2" name="Title 1"/>
          <p:cNvSpPr>
            <a:spLocks noGrp="1"/>
          </p:cNvSpPr>
          <p:nvPr>
            <p:ph type="ctrTitle"/>
          </p:nvPr>
        </p:nvSpPr>
        <p:spPr/>
        <p:txBody>
          <a:bodyPr/>
          <a:lstStyle/>
          <a:p>
            <a:r>
              <a:rPr lang="en-US" dirty="0" smtClean="0"/>
              <a:t>Archetypes and Symbols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Hero</a:t>
            </a:r>
            <a:endParaRPr lang="en-US" dirty="0"/>
          </a:p>
        </p:txBody>
      </p:sp>
      <p:sp>
        <p:nvSpPr>
          <p:cNvPr id="3" name="Content Placeholder 2"/>
          <p:cNvSpPr>
            <a:spLocks noGrp="1"/>
          </p:cNvSpPr>
          <p:nvPr>
            <p:ph sz="quarter" idx="1"/>
          </p:nvPr>
        </p:nvSpPr>
        <p:spPr/>
        <p:txBody>
          <a:bodyPr/>
          <a:lstStyle/>
          <a:p>
            <a:r>
              <a:rPr lang="en-US" sz="2400" dirty="0" smtClean="0"/>
              <a:t>The Hero—his or her life follows a specific pattern; he or she is often of supernatural birth; has a specific task to perform--to save his or her society</a:t>
            </a:r>
          </a:p>
          <a:p>
            <a:endParaRPr lang="en-US" dirty="0" smtClean="0"/>
          </a:p>
          <a:p>
            <a:endParaRPr lang="en-US" dirty="0"/>
          </a:p>
        </p:txBody>
      </p:sp>
      <p:pic>
        <p:nvPicPr>
          <p:cNvPr id="4" name="Picture 3" descr="harry.png"/>
          <p:cNvPicPr>
            <a:picLocks noChangeAspect="1"/>
          </p:cNvPicPr>
          <p:nvPr/>
        </p:nvPicPr>
        <p:blipFill>
          <a:blip r:embed="rId2" cstate="print"/>
          <a:stretch>
            <a:fillRect/>
          </a:stretch>
        </p:blipFill>
        <p:spPr>
          <a:xfrm>
            <a:off x="457200" y="3200400"/>
            <a:ext cx="3946071" cy="2209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Benevolent Guide</a:t>
            </a:r>
            <a:endParaRPr lang="en-US" dirty="0"/>
          </a:p>
        </p:txBody>
      </p:sp>
      <p:sp>
        <p:nvSpPr>
          <p:cNvPr id="3" name="Content Placeholder 2"/>
          <p:cNvSpPr>
            <a:spLocks noGrp="1"/>
          </p:cNvSpPr>
          <p:nvPr>
            <p:ph sz="quarter" idx="1"/>
          </p:nvPr>
        </p:nvSpPr>
        <p:spPr/>
        <p:txBody>
          <a:bodyPr/>
          <a:lstStyle/>
          <a:p>
            <a:r>
              <a:rPr lang="en-US" sz="2400" dirty="0" smtClean="0"/>
              <a:t>The Benevolent Guide—a good person that guides a person, usually the Hero, on his or her journey</a:t>
            </a:r>
          </a:p>
          <a:p>
            <a:pPr>
              <a:buNone/>
            </a:pPr>
            <a:endParaRPr lang="en-US" dirty="0" smtClean="0"/>
          </a:p>
          <a:p>
            <a:pPr>
              <a:buNone/>
            </a:pPr>
            <a:endParaRPr lang="en-US" dirty="0"/>
          </a:p>
        </p:txBody>
      </p:sp>
      <p:pic>
        <p:nvPicPr>
          <p:cNvPr id="4" name="Picture 3" descr="glenda.jpg"/>
          <p:cNvPicPr>
            <a:picLocks noChangeAspect="1"/>
          </p:cNvPicPr>
          <p:nvPr/>
        </p:nvPicPr>
        <p:blipFill>
          <a:blip r:embed="rId2" cstate="print"/>
          <a:stretch>
            <a:fillRect/>
          </a:stretch>
        </p:blipFill>
        <p:spPr>
          <a:xfrm>
            <a:off x="533400" y="2590800"/>
            <a:ext cx="3086400" cy="2314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Damsel in Distress</a:t>
            </a:r>
            <a:endParaRPr lang="en-US" dirty="0"/>
          </a:p>
        </p:txBody>
      </p:sp>
      <p:sp>
        <p:nvSpPr>
          <p:cNvPr id="3" name="Content Placeholder 2"/>
          <p:cNvSpPr>
            <a:spLocks noGrp="1"/>
          </p:cNvSpPr>
          <p:nvPr>
            <p:ph sz="quarter" idx="1"/>
          </p:nvPr>
        </p:nvSpPr>
        <p:spPr/>
        <p:txBody>
          <a:bodyPr/>
          <a:lstStyle/>
          <a:p>
            <a:r>
              <a:rPr lang="en-US" sz="2400" dirty="0" smtClean="0"/>
              <a:t>The Damsel in Distress—a woman, usually beautiful, who is in trouble; since the hero most often saves her, she is a trap set by the Villain for the Hero</a:t>
            </a:r>
          </a:p>
          <a:p>
            <a:endParaRPr lang="en-US" dirty="0" smtClean="0"/>
          </a:p>
          <a:p>
            <a:endParaRPr lang="en-US" dirty="0"/>
          </a:p>
        </p:txBody>
      </p:sp>
      <p:pic>
        <p:nvPicPr>
          <p:cNvPr id="4" name="Picture 3" descr="mary jane.jpg"/>
          <p:cNvPicPr>
            <a:picLocks noChangeAspect="1"/>
          </p:cNvPicPr>
          <p:nvPr/>
        </p:nvPicPr>
        <p:blipFill>
          <a:blip r:embed="rId2" cstate="print"/>
          <a:stretch>
            <a:fillRect/>
          </a:stretch>
        </p:blipFill>
        <p:spPr>
          <a:xfrm>
            <a:off x="381000" y="2819400"/>
            <a:ext cx="3943377" cy="262413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Temptress </a:t>
            </a:r>
            <a:endParaRPr lang="en-US" dirty="0"/>
          </a:p>
        </p:txBody>
      </p:sp>
      <p:sp>
        <p:nvSpPr>
          <p:cNvPr id="3" name="Content Placeholder 2"/>
          <p:cNvSpPr>
            <a:spLocks noGrp="1"/>
          </p:cNvSpPr>
          <p:nvPr>
            <p:ph sz="quarter" idx="1"/>
          </p:nvPr>
        </p:nvSpPr>
        <p:spPr/>
        <p:txBody>
          <a:bodyPr/>
          <a:lstStyle/>
          <a:p>
            <a:r>
              <a:rPr lang="en-US" sz="2400" dirty="0" smtClean="0"/>
              <a:t>The Temptress—a beautiful woman; a seductress; she tempts the Hero to stray from his journey</a:t>
            </a:r>
          </a:p>
          <a:p>
            <a:endParaRPr lang="en-US" dirty="0" smtClean="0"/>
          </a:p>
          <a:p>
            <a:endParaRPr lang="en-US" dirty="0"/>
          </a:p>
        </p:txBody>
      </p:sp>
      <p:pic>
        <p:nvPicPr>
          <p:cNvPr id="4" name="Picture 3" descr="sirens.png"/>
          <p:cNvPicPr>
            <a:picLocks noChangeAspect="1"/>
          </p:cNvPicPr>
          <p:nvPr/>
        </p:nvPicPr>
        <p:blipFill>
          <a:blip r:embed="rId2" cstate="print"/>
          <a:stretch>
            <a:fillRect/>
          </a:stretch>
        </p:blipFill>
        <p:spPr>
          <a:xfrm>
            <a:off x="609600" y="2667000"/>
            <a:ext cx="4059874" cy="3124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Star-crossed Lovers</a:t>
            </a:r>
            <a:endParaRPr lang="en-US" dirty="0"/>
          </a:p>
        </p:txBody>
      </p:sp>
      <p:sp>
        <p:nvSpPr>
          <p:cNvPr id="3" name="Content Placeholder 2"/>
          <p:cNvSpPr>
            <a:spLocks noGrp="1"/>
          </p:cNvSpPr>
          <p:nvPr>
            <p:ph sz="quarter" idx="1"/>
          </p:nvPr>
        </p:nvSpPr>
        <p:spPr/>
        <p:txBody>
          <a:bodyPr/>
          <a:lstStyle/>
          <a:p>
            <a:r>
              <a:rPr lang="en-US" sz="2400" dirty="0" smtClean="0"/>
              <a:t>The Star-crossed lovers--a couple whose love cannot survive; it is destined to fail due to family, social norms, etc.</a:t>
            </a:r>
          </a:p>
          <a:p>
            <a:endParaRPr lang="en-US" sz="2400" dirty="0" smtClean="0"/>
          </a:p>
          <a:p>
            <a:endParaRPr lang="en-US" sz="2400" dirty="0" smtClean="0"/>
          </a:p>
          <a:p>
            <a:endParaRPr lang="en-US" dirty="0"/>
          </a:p>
        </p:txBody>
      </p:sp>
      <p:sp>
        <p:nvSpPr>
          <p:cNvPr id="1026" name="AutoShape 2" descr="data:image/jpeg;base64,/9j/4AAQSkZJRgABAQAAAQABAAD/2wCEAAkGBxQTEhUUExQWFhQXGB0YGBgYGBccGBwfHRgYGB0aHBcYHCggHBwlHB0WITEhJSkrLi4uFx8zODMsNygtLisBCgoKDg0OGxAQGywmICUtLCwsLDQsLCwsNCwsLCwsLDQsLCwsLCwsLCwsLCwsLCwsLCwsLCwsLCwsLCwsLCwsLP/AABEIALUBFwMBIgACEQEDEQH/xAAcAAABBQEBAQAAAAAAAAAAAAAGAAMEBQcBAgj/xABBEAABAwIEAwUGBAUCBQUBAAABAgMRACEEBRIxBkFREyJhcYEHMpGhscEUI9HwQlJicuEzohVDgpLxNFNzssIk/8QAGgEAAwEBAQEAAAAAAAAAAAAAAgMEAQAFBv/EACoRAAICAgICAQQBBAMAAAAAAAABAhEDIRIxBEEiMlFhcRNCkaHhFCMz/9oADAMBAAIRAxEAPwDLs5wH4chCXA4CJOk2mrLhrix7CqltQTaCI3FSWcqL+DTobCS3JUo7mhR9sg33pEamqfZQ24fo1B/jFh1QVim0qGmQBeT0NBDWM04gvtJ0AKJSnoOlNoDYw45rmrbLsm7RkLbUFHmnmKQ+ME2/0VwSbVmu8DcRHENkgjXFxRFkGJdU44ldwOdDPslyFCMOp1aYWpRgnoOlG2BfTJCBMmghFRad6F5ZXaoxv2uJWnEiJ6/OhfKssdx+I3lUXnoK3zP+H2XUqU/BVBg7RWS5e6cIpYZBLqjpTF+dqu8nyJZKUfsR+LhjjVv7hd7MMEWlPNEd5CoJG1aghMCKF/Z5lTzGHV+IAC3FlZ/muB73j4UVUGLHx2wsuTm9A3xngS8hCAsovMjyrPuKcvLSHG1HUQwTJ33tNao7h+0fST7rYnzUdvgBPwrPeOW/znwebSz8iaTkx/LkPhlqHBGaPKsxPh9qLuLEgpaI5fHaaF8Xhu6wRzSPtWl4fhz8SUFRhtIv1VbYfrQrpo6XaYMv4cqw6AATIBgCeVV2T4IpJTGxETRH7QcR+GbCA52Lenutt/6quUqJ90eJk9Ky5lx5xY7JKkncd5RUY/iKjt8hXJ3v7G8NV9wk4hZIW3Y2cuY27wq5zOzYqqx+fpbEOLDrmn8wJQkobIsO+d1cjvXvD5+xiGoUvQ4CABB71+cbGjjPu0DLG9V6Gc4anBM+AH0POqDELOpQO81dZg6fwaAeRKZ9VVTYl8Ek+X0rJ7GYrr+5aYNMpFax7OHj2AaWJG6TFtzN6yfL3EwO96Vr3s7dScKIIJCjPUXrMX1AZegviRBrrYgeVeZnzrur408mI2a4XWmRuNv0qmyVjW6QbgAn6VeYnGJQkqWQEgSZrHc74zUpbi21KabVKUpBgqHUne/SgnkUUNx45S6NEzjOsDhtWpSFLE91NzPQnYHzoHwnHrilq7mHSD7oUFGPUb0CKzkTMnytaq/HZupXQeQifhUtTk/sWxgorezaMH7QNFsQlCk8lsGQPNKjPwowyPNMPiklTLiVjmBuPMG4r5UTijO9XeQZk4hctOqbc5FJInwMVXHlFfLZJKEJfSfTOMQpI7sDxNCmf/lKS4ValSBPKrHgriEYzD96e1bAS7PWPe9Yqo4nwRU2oAixkelPu1aJXGnQD+1zIVrbRiot7qvXasjcaIE1rfHPFynMOMGAOWpXkZArMnSIKTQ8/loo/hvHykVkUqdUilTiQ+kst4PQGyBJB9B8KHeO/Zwgsl1mziRJA50RO8YIaaC1mBySNz5V5xWZYjFYdC8OkJQowrXuB5V5SlFL4nrfxNv5dHz+ppQSQbXq64YUsLTosT8xVhx/kP4Z8HVKVX9edVmExqjpj+HamTk5QNhCpV+D6A4V1jDAKHdH/mnWM1AKoBgdBQ9wzmjq8MnoReiDhRwKLqSB3SPnUqfKajFnSioxlKSKXiTFPOt3SQnrPLyp72fcLBMYlxPeP+mk8v6vPpV/i8s1uoSq7d1Ecrcj4bVe7Wq/DCtsiyzvSPVKvOqvGIfCElR2FU2IPTioFZjxriw46qCDDKxbyV86K8xzlpxBSFwSLzYjrWc/jW3nVho6kpStOo8zoVt4UjK7Q3GqZAyXLvxBwiSO7B1eQ/e9aVm3ETWGZhsArMIaTymLT/SLk1nuQ5olnDoB30A+moX8SZ0geJqldzI4hxxYnT7iRO03UZO0xE9ATUil3RU4qtjmZqdxjhP+qo3CjYE81nomdvBNMIZbZSU6p/nUPeWo7JTzjoPGbTNWDuOQxhyBBJHlqMbf2xEnkkAb7huOxK0jWoytckHpO5A5ffyrUr0bZ5z5aQQ0mAB3lxsVdP7Ui3nJ51HwLRWblCByn9EiVGoaZJn48/rVi06UD8vfmokE+VPapUjoq9kxKHmQEuBSsOowQRG5iQkmUnoap8aqIKSSCBva8CRH3q7wORPYtcAX6kRyoezJktq0KEKSSD5iux02ZlThFj7GIPWtl9lWKH4Yke9rIP1ArDW3K032XY0hDgm0gx5zTHGnYnnyVGyN48Hz6VITiQoSN6F0OlXeSb8xTv4q0ix5isbMUSl4i14tY76kI1kQNoCZKj4kkChDi7h8o9w2CdqM230juGygSfMciPpVZxI4nSFahbe9efNtOz0cUVxMgxbRTvUPtetGueZclSCU+Y8qCH0QatwZFNEvkRcNro9kTSbeKTM0wlZFdWapSJJStWjWPZNxo2yt5L+olxI0kCZKZt6g7+FX3EedOPNOqQNCY251lfBOBWt7tEf8rvEczytWo5pjknBlRA2iKDStJ+jtum0ZDiXyADve9Q8SmSFdan4hmRtzoq4O4CcxhC1gtsc1kXPgkc/PahhS2PzSbi4voEMpyZ7EL0MtqWqJhImlX0tkmUM4RHZsICBzO61eJO5pUzkyPiCaX04fuOtpcSiQDAOxqsaz5954oaQQ0f4QLfGrFPDTisI4++SlaiVJHhytWfYXPcQyooQqLxcV4/GV0fSwcX1+iT7TEqQlpC1Sq58qE8AbVN4tS8pep0qVIso7elQsIO6KrxpLEqIpSvO/0adwBmco0K2Tyo/4dcJU44BpSbDxisg4IzENu6SLHnWu5O9qS4EbAfW9Twi1kOytOFF1lOKLq3Fck90fUn6VZOVRcGuamNXPWqfQ1dKdExN69HG/gjzci+bo4FXqDnGYISFIIKlafdHO1SXlwD4Xqh4qz7C4VAce/wBQiUJT75tvHIeJok/QLXsBc+blDhSvSpQ0wsEW9KouCsPClJJBuq42ug9akZj7RUOGPwaVJ2Gpfe+SanIYVh1NPvsKw6XFpbSnuGSoHeCCORkilziwoyVmeZri1lUajpATJ5AJBCRbxkxVe1mA1QAoNgRpBufMxzMT4Wq+4kytpnWjUFOSSCPcI2MHUJANpIveKFsMsAzExt50ONJx6HTb5Iuf+JkqBcGsjYRAHQeUxTWZAlUrso72UPgCBA6CpPDTevEoWq4TKhOxISSCfUT6URZlg233yylMKSiJm5gSVREA7kkk7ikykoyoshjbjyAVSOn79KtMmy9S3EiCoze1h9qvMNwgrX71uvOjbCYBGHb7o2FG8nJUjFjp2P4T8tKYEEWrJPaAmMc/aJVq+IB+9FmbZ64pUNuKEmAEoB/3Gs/z3HLedK3FalmxVAEwIBt4CjwbkJ8nUCEg0dezjE6VrHIgfWgNFF3AeK0vEdU/S9Py9EeI11qfeQb86e7cG+xquYd5psfr5049iArkAf3tSn0OQsbgw8B3lJKFBUiIib8p2kWoEzTIHNanGrp1bEaiAecGjJ3GrbbUdJWBcwQCB1g71WZdmkqXKVBJiNVj47VDklTs9DDFOPZXZVkjiUfmRpP8IEfDpQ7xRw+Ed5J86MX80VMTULMESglXw9KXDI07Qc4qqZlxwxmAJNcfYKCNQ3Ex4UWYXLu8lUxehXMnSp1RJkzXp4srnKjzfIxQxxtdhDwPiil0jbUCKMFSWlp0yL1n3D7mlaT/AFVuPDGSlRDrgAbGyf5jyJHShabyNIF6gmQOBeDO4XMS2ChQGlKhc+Mch86PERACQEpTYACAI6CnnnpFNJH/AJNMUVHoVKTl2ekn08eZrtPYZqTtPiaVaCV7j34xlRSkhG3nWdu8FS4VE2nlUzhviJ5lxSCklBupCRJTO5EVMwfEeHC1NhSlSruEg8+VQ5YKW+met4+TjajuPoZzLKkHDFtSQrSLTvQ67wlhWm0KdcKde0WIPjR3jWpkbSN6znPEuOrl1JU23KQtIsTS4/FP8DZLlJJOrIHDmCBeUAZAMA9a13J2g23A3O9Zbw/jCrEBOkJ5QK2jI8OkySJgCm44uTZHllR74ZbAw8D+dX1qatB1ClhYQCALajTgxgKgkQSbgfc9B9aqjFNJEcm7bGcVgitSSpUNpuU/znkCf5RvHP0uHcUqwqHJLXaPqMFTidSfAfmG3oK0AI58/wB/CgTjlSFrCNKlKBmw8BbxNNpIU2VHYIbCXAhnUkyAlDZI8YIFc44zNl9htGL7QJ1akkFKSLRqBAKTabKqD/wHFzKmVb90CCqP7eVTfatgwcJh3UpKSkaFJIg7dPCDescvwFGNqgBzTAYZ26VqUUpCBYCIsLAx8KFTlhS4BeCqJNWjjwSltaEBOidZBJ1yd4OxAtblRblQQ6pIWkKSoAjw51FKcsb+PTPRx44zXyW0NJynQ2FNiFJ29B/5+NWWHfBS2SyUuC09Ad+908DVniSAIGwG9Vn49MwYtUrtFqeqLGYvTqMQCI+M1CRiUkVEccvY0cXQMiW002leqJKjYcgB4dKyni/Lfw+JcbHugyn+1Vx8NvSirirMS2lC21kK92xHmbUC5ljlvLK3FalG0+VW+Om3fog8txSr2RRVrkbxS4mFaZMEjoaqhU3LlQoedU5F8WR4fqRrLDigJCo86mpeCt4nqKCE4sqSO8QfOpWBx60kcx4V5jlJHoLEG+FZ1BSZNx/CRPoTb40Du5m8lzs3QkEWIKSlXryn0o7yR9JSlXM+FVfEeXuOKU6hvWk3VII0xb3ogiAPGsnTjdDMUqbTKZvGo35+NQsxzkHuCqLOMQpLmiUzEwgyB4T1qLgZKhq610cOrYy03QQXT3j0oFfMqJ8aN82chm3lQM5v61T4ftkXmdIsMvXEHxrfPZ/mXa4dI5psa+fsMe6PP9a0b2aZv2ayg7Gmt8Z2A48sSNlKq6n4/SmmnJAtTkny9PvTGTE1LwQ2VrUAOZJgbxv50qy/2r8XNKSME0dSkkKWsK7oInu23O3lSpcptOkUYsHNWD/AfG6MK+8p8FfaX1AbeEdKsuJc0BQnEowymjr1BREBQJ5+dZM29CzNqPM19oIxGDbwq2wCNIUueQ6DrS8mOx2LLGP01t7/AEFLfFwXoU4U9mtMWNwfGmM/zxljBBjDKClOE6gbkTcms/8AwXaJW42YQgiATf0FdyzJn8Q6kISoEndQIA8SaUmt7KZQpx0XHDOWOPrW6FEKaE2+9bBw/mag0kkXIE1nmPyR/AMqLLwJUAXBH0o84RxYewrbxECIAixIsT4gGmYmn0SZ1Ut9eixzTPWGWyl1el3sy4mZHW4VG8iKYeziAFodTpUBHeSD4TrRJoU47wxxKUOJ2CtB6wCSQPMj5V6xWK0ttgi6Rt6/pTba0T6C/wD46qJlcdQJHxCb1ahSltauzBJTIClEE28BagfA58mFN6Tf3SOV6uMRxLow4m0HST1F/tTI7FydE/h9TrwUVhCIJTbUVR071o8fCveZNLbYd1hDiADCSm8TzTcGhzIeI20BwpMDf1qczxAl5Ckk/L9KojCyaWQzPiFlkNqHZoTqB31JVuP4UkifQb0OYXHOMtoKFJCCVBInUoaYmZuBcRRzxu/qQ2gJSSFGCf7YislxGGW2lLhHdcKgk/2nSfnUTxqUmj0ceXgk2FOJ4hWod5RPlb5VSv5gSZmDVQMSSabUrvVkfHS7HPy1/SFeX5wqQFGiNglQEHlNvDxrOFOQARVhl+YvGEIVBVb42pU/H9obHyIt17IGOxGtZUBA6VDVR7guCEOIMLWlR2JAKQPEb3qhzvhHE4fUVI1Ni+tF0x16geYqjFmxvSZHnw5U+UkD1PNmmyKcZSSQBuaeyaPYYcH4T8QdBuqTsOXUnpWjZfwa0kS4SrwFh+tR+DMnGFw4n/UV3l+fTyFXDmJVB6V5U5KUtHs48bUVy7DDK8G02yjS2kd0XgTt1NBvtUz7sGENpsSNUfIfc0arOlsDokD5RWI+17MO1xYQDZCEj1Mn71XOK48SLHudgA06S6FG5Jk+pokfy1YuBQyLLHhWoYJ1LrYtuBSPJbTTRV42k1+QPzJKuzSkiCVbUM4xuFEVoeb4DUpJ5Jn7UF5wxBNb4uTdHeVi5QbIjXuir3ht8peRG8x86oR7vwqZl7sGehmn5FaYjE9pfg+lMCV6E65BIHSD5GqfjXP28IwdbhQ4sEICRqUbbxtHnUbK+JtTWHQq+oT8qHfaTwy5iU/iWVlehN2z7wTuSnr1jesWVdCpYZVyRlDLpKiTSrxhhBNKtydlfix/6xzDZapwjvALUrTpVIMzR7gvZa6iDiHEJTE2ufK9V3HGZPdqMO82hstkKOiJk3nVUPOuOXnmw3qMJsDzPnWTeSSqJNjjjg1KRo+UYTLsCLkLUear/KoGe8XYbUQ3rB5FMAVkf49RMkmnFLJIvvSf+K39TKl5kFuKZoeR5i/jsQnDzqCve8EjcnyFaRn2LSy0hpmEoQNIHQDn++tDvsiyPsMKvFKH5j0pR1CEm/xV9BTef4rvGT5/p9PlT4Y4wWiHNnlkex3tSthEC/aEqN7mFQJi2485qnzLFd9IM3F+gP3qw4czVoFxp0nSu4gSdQ2tzmQfTxrxnXDb6nNTaRoIHfKkhu39ZIHpvWStrQESsyp89qk+8kKmDz9P3vU/PGluOBLYi8hAMiZnmB+zVvw5wwUKBccChP8ACDojnKzE9O6FVb53w+l0QlCkFM95KVKSra14iP3NHjTrYOT8AVlLiOyWSlWrqCnSr/p5eh502t0pQVAkK/TwojwWQIbQUKWBrEyru2mJgqP051X5zw44ED8OlThBgxoI33EEEiOcVYtRIXuQLcT4taQidtGr63+tBeNxerDsoM9wLI2iFLJkeoNE/HbyoShTTiFpCtWpJFvrAvegR5ZhIJkAWHSTP1qWEdtl82uMRpJvXpw3puuq3p1bFXoeUqwo09nrQKHvy9al6UAn+FM6lR4mEjymggbUe5Q+vBYVK7anB+WOcnc+lS+S/jxXss8SPKfJ+gsxOPCVoYb33X6cp6n6VGb4jBeLQlRT3TzvsQBQsrF3ToWoBtJK1nqdwJ/iJpjh3NuxCyEStUwYkz0mouOrR6Xbpnn2hZQy0tDjMJS5OpA2SReQOQM7cqg8GYPXiEkiQjvH7VF4ixK1rTrN41R0m32om4VZ7BgrV7y7x0HL9apyTccO+2QQxp53XSDZzOEpsq1LB5oFuNpB95aR8/0oBzXH9p4GmuGMwKcS0mf+YPnU2PE3styT4xPoXFYqEm14r5/4zQRjHJ8PpW5OrnSPWsr49wAONQQP9QR6ircutkGBpSM/eRCqOuD3tTWk8jFCWY4UoUUncVd8F4iFKFT5flCyxLi2E2YNWoLz3BFNyLEx960MI1X+VC/FTMrjkhN/M3+gFT43xlYa3pgErY16waqT9ppnDqia9NbiQN8ciD/Jsy/Mw4n3UwfOw+1aH+NgTP7isWy9+FpNFbecEiJqGa4suSpaBjiFhLeJcCfdKpA6TeKVMZ+9OIc9D/tFKqYpuKYqORLSIiVOYzEJSVErcUBqWSfKTXjGZYpp5TK/eB0zyPj5VDbWULBG6Ty8DRVxdxOnGNspQ1oLQ7yuZMRvVLtPXR5saffYP9h2bkLEwbxV1leCS8sAWWpaUITzMmJqpYx/cCCmTO/OtM9lWXMu4hlWk9s0VOKPKACE/MppM27V/oqil/G+L12ahim0sttsoFm0BI9BHxO/rWc5u6VrIEbkTPna9v1/7qMeI8QdSo6xQLmTJRrUVJSlIkrUbXvHif6d9vGil0R3sqMxcKVaQRqiZmNPiT0+/jszkXEuKcWpAUlzSJKlTYC0zIJ6eNDGb5wXJSj3Sbk7mPoPCrTglYAe6kJEco708+sVnGotsK90jUWV48pSt3Fdi3fQhlGnUrkIjyJnkbVA4qwD5SyVLdiLy6oze5Im1oFR8KMUENJUp1tsjUg2Mj+kkEgVY43K2u2w5VKj72pV1WP8Rknetx/JmZXSsqs04dBDZbTO0xM7bTNQncE63iUIbdcbbmTCzAiSQAbWv8a0fEcPYZa9aiQrcwo94+NBObhQdxB1rAQiB3iQCbSQZB/zVeWlHRHibcqZnfE+NUp0JKirmTN7nwsbRQ9iUwogGRyNP5jjC4sqUBqJ3E7AQABy2mmXDqE9P3akxVIqk7GK6quV00YJYZVgC4egG9G2GwKNKZ70JsSfdHhPr5VU8KshTUc55b17zFC0W1WrzM03KbX2PZwYYxxqvYsW80lBQi3h/muZSQXY5DaoDeEK2XntQAa0iOZKjA+9P8Mr74ruFRbDlNP4odx2ACsXKvcSE+vOPKpeOxc2G1LiJUOpPVI+RIqGLgzQSt1ZuOCirXsg4hdLh54jEtqAmFA1ExzsWqfwb/6pv1/+pquEag2R+Rkuaiby2uYPhQdx3hiQ25/Ir5bn6UWNEwOkCoua4cLRpN6OcbVE0ZU7BDH5Q3iGNey9waEMgaUMR2YgEkpvtNGrWCeZTAGtu1puPKdxVFmWBU3iW1xBUSqPKP1qd/ZofjnXv9BzhcldQnUspNuRP6ULZ7lSh2ilqjcx19aPcHii4lMbC56eAoT4+BLYA95StI9f8Cin48Iq0BDyJuVGSYrc1H2NSMcIJB3ph0VRDoDK7k2TWnNqtsK/tVHhas8Kq4qfLE9HA3KNshY1aVYhWrbb4CK7UVtf5xJ6n70qY01SX2JINO267ZeZjwull1DangrWgkED+Lkn1rziGCUYfCLZ7F3USXFW1A7VBwubFhwaYWG3NQJ5gH6VbcQ5+Mwe7V78pKEQgATfpNH8u5E/xbSiVubZQcM/oSoOQJkbeVat7D0avxLxEEBCB/uUfoKxph8hXdvW9eyUpGCchOkhXf8AE6d/nWP6lY1f+T49Xsm4yFLOrYAqV5bk/AfGaxLi7iN3GPnUYbBIQgbJHkNz41que4iMLi1zJDUDoJIFp8OlYalYSqSKNEx6dZirrhRsntFJMKGkeEGZn4VQLJPlV/wZmScPiEqJjoqAQDyJBsRXTT4mquWjTeH8PiXyN1IbTYqJhIHIJ5c/hRp/wVP41pa5UFIuDtIAvA5eFUGWZghnShKi72mkgpKNPevczA+1XmeYvG/imOxabKY37yrWm9tp5UOJUdlL9zLkKU7EjugSCZFuUmKx/wBoalYdkqQoqDhKXAqPSFAW/wAVpGb5hi2kurGmwA9zuyehmbdTWMe07NVqUGjdPvSRe/SnZOqYjHTdoAH1SZgDwG20c/j601NOkSfT7U0BWh0IVMYy9ahISYqXlOVFZBIMcun73ogxQbQjRqSCfjPK17eFJnkfUR2PGu5A9gsQWyCkwRz5+VP5pmpUN7mq/GMFBm0fvlTSlpUOYPnah/ji2pDv55RTiiQzjSGVomzigT/07VYZA5C01RarRU/LHoIrssPi6N8fJc0n9gq4iMqa8j9qg4xYQiTTjuJClpUrYCh/N8f2ire6Nqlx43NpFmXKsUCI65qM1d8H/wDqmvM/Q1QCrzhMf/1M/wB4q6S+NHlKTcrZvGEX3EnwvTpE14wrZI5fvwqSjDK8D6xWI0ZVhgaqc0yPW4lfMAj5jl5A0TsMH+U/Wnuw8x6VrSfYNtFJgsIUJI5TbboKoM/wupWo3CUmB4kb0avMeNVeOwQUDMV0o8lRilR8+Z00Q6qed6a/BrUhSgO6kAqPISQB8Sa0zMuAu2c1a9PkK5x5hW8PgOzAhS1IAt/LJP2oEpJK/Q1Si3+zM2BAFTGFQaiN08o2PlSp7Z6WF1EqVKkk0q81yq6PHtlzmOUAKaDGpaXAACR/FzSKWZPutNDCuNhBSZkjvX8afHETja2gjSEsuFbYI6k2PUQYpZ3jHcStWJfTCVWBAgeEUlXrkOa21H/RUMg6hpvF62v2X4hRyzELUd3tPwQmsQbN7VtXs+d05UUkXL5iNz3E8vXeimlaBi3wddf4GeLMWEYDEHqQgb81Da9tvkN96xyL+Fax7QWAMCkE6QXJ2EmBsBvuf3zyhYBMJmPE/oK2IBMKUlM+HPrfpzrmXI1uADxPypp5JQnzqVw5/rA9KF6i2N/rSCvJ8pC4hRSQDz5xT+WKcUTL7yVI2IcNx0HMXiiHLGkqblKUkbAEAQb3mbWqHkeE7zx2ASBIAlJnw23O/hWYI2xefJpkLHYHEJCC5inFdp3gjWVGAblV7eB8D0oU4yRpWgAkgAgEmTv1ovaJkiDpCt7bbXoa41wavxCAAnvN64BkpBUbrnYkkWnmOtMmvkgMbuLBjDMKUbfP4W61cZZlAmV2EST8ue1+Zqbl+W6rFJHPY+Ee7aN+f8XhU3M8YllOgaOR7ukkEW8Qk+J1G1gIsDbYxVEbxecIaaLSQBzkp7xnkJ2Hnf40M4x8uOk+tqbxLsknqf6j8yfreuKXBJHQdfjei40ans489uPSooFeiqvFGlQEpW7Ok1IZdAqNSrnGzozcXaJmJxpIgbVFrlIV0YqKpHTySm7Z7TRFwckHFM/3T8jQ8mi72esFWLTHJJJoMnRuPs2rBosIj41aM6uRJ9f8VV4PCpi4nzqa3hANvl/iKEMm6ldFVztvFXwry2gj/N6dgnkPhWoFnkKH/uH5D7V4cZB3Ur5U4pB6JNNLZ/oHoRRJgMjuJAH+or4/pWT+1/FAqZQCSQFKM+MCtbewyY2SnzH6VhPtBVqxroCgoAgAjawFvjNZN6DwwuQNM1JKZSaaSmpiEd0jwqaT2epFcYUDqq5Tr7cX612rE7R5EotOmWWcNoW6gsp0hcJg/wA0wfnT/EX4hg/hXiITBEbQb1XMpcfeJTJWSV25X1E1IxuMdcX273f/AIZPgIFKpKk/Q627a6Yy02ha4B0iNz1rWMkQrD5bh9YIJUXY2OlSiAr/ALYrL+GMu/EYtlnktwA+UyflNbR7UV6UphCymEpTpjdJBAJOyYB26cr1stAcuSoz3jnGKdcCB3ggQBHM94k+p+QoZaZSgFTm4sAOvjUzH9qZUoQnVp1RzCRb138ZJqgeUSaGCchjaikSMwQdU6kKEA9wyBtv43q14SwoWudSgZ2DZXYCZsfO0VCy4JCZU2VX0numO9ESoqiZBAAA5yTU9jD9kUqS4excKu7JSqU3KVAdNpG/KmSjapCYzqXJmsYJRGEeUyASDpBCSE7BM6XO8DM+UmoeUMdkhSnEk6rkmCDe0mdrf5rKXOIX4UlLiggn3RbyBjePGabTnWIsO2WOVzb1G1bjTiLyLkaLg8+7Eur1pEHUDpGkESAUCPzFDlym5oKViA8+tzbVsVGTfmpRBO/QbwLVTvY1xZlxalkbaiTHl09K69jTGkQPEb+Wq010k2FCki1zHMwlatJ1JA0p3UDO5hew35cqo3MQVGSf35UypRO9cmtUaOsccO0/D9n9K8LXMeVeZrlbRh2lXK7WnCpUqVccKuiuV6FccOIrUvZjkg7NT6plRhHkDc/H6VmmAw5WtKBuogD1MV9C5Tggwy20n+FIH6n1NKmHAssMhYkA7CnVPLABKQZrrNh509ik2HgCflH60IwbaxSrQ2b/ANVejjDMFDgtNiPrXto2HgK6LrPkn7/4rjGjyViJ1LT5xXlS08zr9DNPY0jSLfuDTjYF/wC4j5CiTBaIHatzZBnrE/WsJ4xSr8Y/qEEuExEeRivoFlcx6j5VlvHvDq38a0GhKnRpPQFPMn+2PhQZerG+O6mZw2mTtV1kuUvYhQbSNGswFLBAI5wefpRLi8lawgW0puXLDXNxUR3M1uBDZIhsd2BB/wDNQyyP0i7lYCZ5lKmMQtlRBKTEp260qkZy2Uu6jsaVWxnJxRI8cLdkrL8rWULfZcDZQAlQ6k2IqJxNlLuEcDDiwoaQsadr/eneFsoXi3HGw6G4SXDJsY8JpvMcvxAbGIe7yVd1KiZJi3wooqpbYqUr60F3sVwGvFrdizaIB/qX3fjGqjzjjGJJWyCCIiIkA+ZHI9BPjVP7KMGnD4VLylQXNTivDkgf9oB/6qo8wxp1qWbz49Rbpv6V02ArKJzJVuKW21qUu6wgX1ad4SIhQEWi4FulULOSO9qEOoUg27qhpV3vd7vvAHcmLCtUynLk4UJx2JEvaZwzJ3SD/wA1fhvCaEsdmyHVLW66lLi4UFEm8FQuRtuPQCthaQMmW2N4XQGzpUVLjQZMNxpTqbQYgRdQIvcTzoMwamsO+lL5LjUSoJI1Cb6CQSAYsY2nqKfzTiVzvIQpJCoJUkkiYABgiAqNQMAb0NqAtHr8eVOdMVFNdknM3EreWptOlClSlIkwOQvuaZcbKSoEe6dJPIG9p9D8DTmWYoNOocKQvQrVpOxPL4GD6VZcY6U4lxtKUjQskquVLK4USokDbYJAgX3ma4L2U2uifhfhH8Uyp4uhKUqKdIEqsJnoBQrNaB7NMxCWsS0SAqO0SDzAGlUf7aXlbUdDcSTlsDMZhQhKFDmSDvyj9agqq7zhI7Jsjm4uen8NUit6zE242ws6Sk0jlKlXaaJFXK7XK44VdrlKuOO16TXmvaK44NPZflna4sLI7jQKifHYfc+la+hzYnoVfp9aGfZ5lXY4NBI77x1qPMJPuj/tE/8AVRO2JUDyURHkL/Y0iT2NitFulHdPhHy3+c14zJcI8TpT8T+lScKJT51Ex13G0eaj6WHzNYEOoPeI8B85/wAV7bF1n92FNsxKj/VHwCRXto95Xn9hXHHMWrup9KcaXdX93/5TXjFXKfM/Su4Y3V5/aiBGG3PzCOQWfmkmoGYt6nBBIIOoEb/uKfSv80n+sD/bXjMO6rV0v+/hXPao5aZQ55l7ela1KkneTeaCnmAkyII61q2YZW043NiVc+dAueZEGiSTao8sH3RRGQJ53l2tolMEgj0k0qtMTgwlsjcqg25XpVkcjiqC0wCZYPYKeCiFJITbpXM0ccShDZcUpGkKSk7JnpSpVXF/KvyxE0uN/hGjYrGqSltlPdQSlEeAAFXGS4JofiXy2FDBlIQ2oyla1GNa+sW7oAmKVKlw29mS1ED+Lc/cWFrVdSzBJNAajNKlVSE9CTS7Q7cq5SojDyaI+O8MlD7RTP5mHacMmSSUkEk8zbelSrjPYNipGCeKVpKTBn62NKlWS6Dj2W2fCGG//kX9v0qhVSpUrB9H9x3kfWxV0i1KlTRCPNKlSrTBUq7SrjhCpWXM63UIOylpSfUgUqVZLo1dm/sLhMCwSNIHQTp+gqek/mx/Ki3rApUqnHLotsCvu/H61HT3sQo9EhPzNKlWnez1h1W83D/9j+lLCruv+/7ClSrUY+zuIVdM+P0r3gTv5/alSojCtxKodV/8jf2FOZuqwpUqwwsMhSDh0rIvcfCs+4ixilOrTNiaVKpfIbUNDsfZ5YZBRXKVKkQ2hr7P/9k=">
            <a:hlinkClick r:id="rId2"/>
          </p:cNvPr>
          <p:cNvSpPr>
            <a:spLocks noChangeAspect="1" noChangeArrowheads="1"/>
          </p:cNvSpPr>
          <p:nvPr/>
        </p:nvSpPr>
        <p:spPr bwMode="auto">
          <a:xfrm>
            <a:off x="28575" y="-1554163"/>
            <a:ext cx="5000625" cy="32480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romeo.png"/>
          <p:cNvPicPr>
            <a:picLocks noChangeAspect="1"/>
          </p:cNvPicPr>
          <p:nvPr/>
        </p:nvPicPr>
        <p:blipFill>
          <a:blip r:embed="rId3" cstate="print"/>
          <a:stretch>
            <a:fillRect/>
          </a:stretch>
        </p:blipFill>
        <p:spPr>
          <a:xfrm>
            <a:off x="4419600" y="2971800"/>
            <a:ext cx="4345926" cy="2819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Scapegoat </a:t>
            </a:r>
            <a:endParaRPr lang="en-US" dirty="0"/>
          </a:p>
        </p:txBody>
      </p:sp>
      <p:sp>
        <p:nvSpPr>
          <p:cNvPr id="3" name="Content Placeholder 2"/>
          <p:cNvSpPr>
            <a:spLocks noGrp="1"/>
          </p:cNvSpPr>
          <p:nvPr>
            <p:ph sz="quarter" idx="1"/>
          </p:nvPr>
        </p:nvSpPr>
        <p:spPr/>
        <p:txBody>
          <a:bodyPr/>
          <a:lstStyle/>
          <a:p>
            <a:r>
              <a:rPr lang="en-US" sz="2400" dirty="0" smtClean="0"/>
              <a:t>The Scapegoat—an innocent person who is blamed for the ills or crimes of his or her society; he or she often must die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Devil/Villain Figure</a:t>
            </a:r>
            <a:endParaRPr lang="en-US" dirty="0"/>
          </a:p>
        </p:txBody>
      </p:sp>
      <p:sp>
        <p:nvSpPr>
          <p:cNvPr id="3" name="Content Placeholder 2"/>
          <p:cNvSpPr>
            <a:spLocks noGrp="1"/>
          </p:cNvSpPr>
          <p:nvPr>
            <p:ph sz="quarter" idx="1"/>
          </p:nvPr>
        </p:nvSpPr>
        <p:spPr/>
        <p:txBody>
          <a:bodyPr/>
          <a:lstStyle/>
          <a:p>
            <a:r>
              <a:rPr lang="en-US" sz="2400" dirty="0" smtClean="0"/>
              <a:t>The Devil Figure/the Villain—evil person who goes after the Hero</a:t>
            </a:r>
          </a:p>
          <a:p>
            <a:endParaRPr lang="en-US" dirty="0" smtClean="0"/>
          </a:p>
          <a:p>
            <a:endParaRPr lang="en-US" dirty="0"/>
          </a:p>
        </p:txBody>
      </p:sp>
      <p:pic>
        <p:nvPicPr>
          <p:cNvPr id="4" name="Picture 3" descr="voldy.png"/>
          <p:cNvPicPr>
            <a:picLocks noChangeAspect="1"/>
          </p:cNvPicPr>
          <p:nvPr/>
        </p:nvPicPr>
        <p:blipFill>
          <a:blip r:embed="rId2" cstate="print"/>
          <a:stretch>
            <a:fillRect/>
          </a:stretch>
        </p:blipFill>
        <p:spPr>
          <a:xfrm>
            <a:off x="2848051" y="2238374"/>
            <a:ext cx="2685974" cy="3324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Outcast</a:t>
            </a:r>
            <a:endParaRPr lang="en-US" dirty="0"/>
          </a:p>
        </p:txBody>
      </p:sp>
      <p:sp>
        <p:nvSpPr>
          <p:cNvPr id="3" name="Content Placeholder 2"/>
          <p:cNvSpPr>
            <a:spLocks noGrp="1"/>
          </p:cNvSpPr>
          <p:nvPr>
            <p:ph sz="quarter" idx="1"/>
          </p:nvPr>
        </p:nvSpPr>
        <p:spPr/>
        <p:txBody>
          <a:bodyPr/>
          <a:lstStyle/>
          <a:p>
            <a:r>
              <a:rPr lang="en-US" sz="2400" dirty="0" smtClean="0"/>
              <a:t>The Outcast—the outsider; he or she is pushed out of his or her society for not fitting the norms</a:t>
            </a:r>
          </a:p>
          <a:p>
            <a:endParaRPr lang="en-US" dirty="0"/>
          </a:p>
        </p:txBody>
      </p:sp>
      <p:pic>
        <p:nvPicPr>
          <p:cNvPr id="4" name="Picture 3" descr="mean girls.jpg"/>
          <p:cNvPicPr>
            <a:picLocks noChangeAspect="1"/>
          </p:cNvPicPr>
          <p:nvPr/>
        </p:nvPicPr>
        <p:blipFill>
          <a:blip r:embed="rId2" cstate="print"/>
          <a:stretch>
            <a:fillRect/>
          </a:stretch>
        </p:blipFill>
        <p:spPr>
          <a:xfrm>
            <a:off x="1868487" y="2514600"/>
            <a:ext cx="3951288" cy="2895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t>Which contemporary characters from novels, movies, and television shows are archetypes?</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Archetypes </a:t>
            </a:r>
            <a:endParaRPr lang="en-US" dirty="0"/>
          </a:p>
        </p:txBody>
      </p:sp>
      <p:sp>
        <p:nvSpPr>
          <p:cNvPr id="3" name="Content Placeholder 2"/>
          <p:cNvSpPr>
            <a:spLocks noGrp="1"/>
          </p:cNvSpPr>
          <p:nvPr>
            <p:ph sz="quarter" idx="1"/>
          </p:nvPr>
        </p:nvSpPr>
        <p:spPr/>
        <p:txBody>
          <a:bodyPr>
            <a:normAutofit fontScale="47500" lnSpcReduction="20000"/>
          </a:bodyPr>
          <a:lstStyle/>
          <a:p>
            <a:pPr>
              <a:lnSpc>
                <a:spcPct val="90000"/>
              </a:lnSpc>
            </a:pPr>
            <a:r>
              <a:rPr lang="en-US" sz="5900" dirty="0" smtClean="0"/>
              <a:t>What are some symbols that recur frequently in literature?</a:t>
            </a:r>
          </a:p>
          <a:p>
            <a:pPr lvl="1">
              <a:lnSpc>
                <a:spcPct val="90000"/>
              </a:lnSpc>
            </a:pPr>
            <a:r>
              <a:rPr lang="en-US" sz="4000" b="1" dirty="0" smtClean="0"/>
              <a:t>Light </a:t>
            </a:r>
          </a:p>
          <a:p>
            <a:pPr lvl="1">
              <a:lnSpc>
                <a:spcPct val="90000"/>
              </a:lnSpc>
            </a:pPr>
            <a:r>
              <a:rPr lang="en-US" sz="4000" b="1" dirty="0" smtClean="0"/>
              <a:t>Darkness  </a:t>
            </a:r>
          </a:p>
          <a:p>
            <a:pPr lvl="1">
              <a:lnSpc>
                <a:spcPct val="90000"/>
              </a:lnSpc>
            </a:pPr>
            <a:r>
              <a:rPr lang="en-US" sz="4000" b="1" dirty="0" smtClean="0"/>
              <a:t>Water </a:t>
            </a:r>
          </a:p>
          <a:p>
            <a:pPr lvl="1">
              <a:lnSpc>
                <a:spcPct val="90000"/>
              </a:lnSpc>
            </a:pPr>
            <a:r>
              <a:rPr lang="en-US" sz="4000" b="1" dirty="0" smtClean="0"/>
              <a:t>Fire</a:t>
            </a:r>
          </a:p>
          <a:p>
            <a:pPr lvl="1">
              <a:lnSpc>
                <a:spcPct val="90000"/>
              </a:lnSpc>
            </a:pPr>
            <a:r>
              <a:rPr lang="en-US" sz="4000" b="1" dirty="0" smtClean="0"/>
              <a:t>Apple</a:t>
            </a:r>
          </a:p>
          <a:p>
            <a:pPr lvl="1">
              <a:lnSpc>
                <a:spcPct val="90000"/>
              </a:lnSpc>
            </a:pPr>
            <a:r>
              <a:rPr lang="en-US" sz="4000" b="1" dirty="0" smtClean="0"/>
              <a:t>The Four Seasons</a:t>
            </a:r>
          </a:p>
          <a:p>
            <a:pPr lvl="1">
              <a:lnSpc>
                <a:spcPct val="90000"/>
              </a:lnSpc>
            </a:pPr>
            <a:r>
              <a:rPr lang="en-US" sz="4000" b="1" dirty="0" smtClean="0"/>
              <a:t>A Circle</a:t>
            </a:r>
          </a:p>
          <a:p>
            <a:pPr lvl="1">
              <a:lnSpc>
                <a:spcPct val="90000"/>
              </a:lnSpc>
            </a:pPr>
            <a:r>
              <a:rPr lang="en-US" sz="4000" b="1" dirty="0" smtClean="0"/>
              <a:t>Crossroads</a:t>
            </a:r>
          </a:p>
          <a:p>
            <a:pPr lvl="1">
              <a:lnSpc>
                <a:spcPct val="90000"/>
              </a:lnSpc>
            </a:pPr>
            <a:r>
              <a:rPr lang="en-US" sz="4000" b="1" dirty="0" smtClean="0"/>
              <a:t>A maze</a:t>
            </a:r>
          </a:p>
          <a:p>
            <a:pPr lvl="1">
              <a:lnSpc>
                <a:spcPct val="90000"/>
              </a:lnSpc>
            </a:pPr>
            <a:r>
              <a:rPr lang="en-US" sz="4000" b="1" dirty="0" smtClean="0"/>
              <a:t>A castle or tower</a:t>
            </a:r>
          </a:p>
          <a:p>
            <a:pPr lvl="1">
              <a:lnSpc>
                <a:spcPct val="90000"/>
              </a:lnSpc>
            </a:pPr>
            <a:r>
              <a:rPr lang="en-US" sz="4000" b="1" dirty="0" smtClean="0"/>
              <a:t>Fog</a:t>
            </a:r>
          </a:p>
          <a:p>
            <a:pPr lvl="1">
              <a:lnSpc>
                <a:spcPct val="90000"/>
              </a:lnSpc>
            </a:pPr>
            <a:r>
              <a:rPr lang="en-US" sz="4000" b="1" dirty="0" smtClean="0"/>
              <a:t>Colors</a:t>
            </a:r>
          </a:p>
          <a:p>
            <a:pPr lvl="1">
              <a:lnSpc>
                <a:spcPct val="90000"/>
              </a:lnSpc>
            </a:pPr>
            <a:r>
              <a:rPr lang="en-US" sz="4000" b="1" dirty="0" smtClean="0"/>
              <a:t>Numbers</a:t>
            </a:r>
          </a:p>
          <a:p>
            <a:pPr>
              <a:lnSpc>
                <a:spcPct val="90000"/>
              </a:lnSpc>
            </a:pPr>
            <a:endParaRPr lang="en-US" sz="2300" b="1" dirty="0" smtClean="0"/>
          </a:p>
          <a:p>
            <a:pPr lvl="1">
              <a:lnSpc>
                <a:spcPct val="90000"/>
              </a:lnSpc>
            </a:pPr>
            <a:endParaRPr lang="en-US" sz="2000" b="1" dirty="0" smtClean="0"/>
          </a:p>
          <a:p>
            <a:pPr lvl="2">
              <a:lnSpc>
                <a:spcPct val="90000"/>
              </a:lnSpc>
              <a:buFont typeface="Wingdings" pitchFamily="2" charset="2"/>
              <a:buNone/>
            </a:pPr>
            <a:r>
              <a:rPr lang="en-US" b="1" dirty="0" smtClean="0"/>
              <a:t> </a:t>
            </a:r>
          </a:p>
          <a:p>
            <a:pPr lvl="2">
              <a:lnSpc>
                <a:spcPct val="90000"/>
              </a:lnSpc>
              <a:buFont typeface="Wingdings" pitchFamily="2" charset="2"/>
              <a:buNone/>
            </a:pPr>
            <a:endParaRPr lang="en-US" b="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sz="quarter" idx="1"/>
          </p:nvPr>
        </p:nvSpPr>
        <p:spPr/>
        <p:txBody>
          <a:bodyPr/>
          <a:lstStyle/>
          <a:p>
            <a:r>
              <a:rPr lang="en-US" dirty="0" smtClean="0"/>
              <a:t>What is the Definition?</a:t>
            </a:r>
          </a:p>
          <a:p>
            <a:r>
              <a:rPr lang="en-US" dirty="0" smtClean="0"/>
              <a:t>What are some examples?</a:t>
            </a:r>
          </a:p>
          <a:p>
            <a:r>
              <a:rPr lang="en-US" dirty="0" smtClean="0"/>
              <a:t>What is the difference between an archetype and a symbol?</a:t>
            </a:r>
          </a:p>
          <a:p>
            <a:r>
              <a:rPr lang="en-US" dirty="0" smtClean="0"/>
              <a:t>What function do archetypes serve in a society or culture?</a:t>
            </a:r>
          </a:p>
          <a:p>
            <a:r>
              <a:rPr lang="en-US" dirty="0" smtClean="0"/>
              <a:t>What universal themes do archetypes reveal?</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sz="3200" dirty="0" smtClean="0"/>
              <a:t>Light—hope, renewal, intellect, knowledge</a:t>
            </a:r>
          </a:p>
          <a:p>
            <a:pPr>
              <a:lnSpc>
                <a:spcPct val="90000"/>
              </a:lnSpc>
            </a:pPr>
            <a:r>
              <a:rPr lang="en-US" sz="3200" dirty="0" smtClean="0"/>
              <a:t>Darkness—evil, the unknown, ignorance, despair</a:t>
            </a:r>
          </a:p>
          <a:p>
            <a:pPr>
              <a:lnSpc>
                <a:spcPct val="90000"/>
              </a:lnSpc>
            </a:pPr>
            <a:r>
              <a:rPr lang="en-US" sz="3200" dirty="0" smtClean="0"/>
              <a:t>Water—birth or rebirth, life</a:t>
            </a:r>
          </a:p>
          <a:p>
            <a:pPr>
              <a:lnSpc>
                <a:spcPct val="90000"/>
              </a:lnSpc>
            </a:pPr>
            <a:r>
              <a:rPr lang="en-US" sz="3200" dirty="0" smtClean="0"/>
              <a:t>Fire—knowledge, light, life, rebirth</a:t>
            </a:r>
          </a:p>
          <a:p>
            <a:pPr>
              <a:lnSpc>
                <a:spcPct val="90000"/>
              </a:lnSpc>
            </a:pPr>
            <a:r>
              <a:rPr lang="en-US" sz="3200" dirty="0" smtClean="0"/>
              <a:t>Apple—temptation, evil, fertility</a:t>
            </a:r>
          </a:p>
          <a:p>
            <a:pPr>
              <a:lnSpc>
                <a:spcPct val="90000"/>
              </a:lnSpc>
            </a:pPr>
            <a:r>
              <a:rPr lang="en-US" sz="3200" dirty="0" smtClean="0"/>
              <a:t>The Four Seasons:</a:t>
            </a:r>
          </a:p>
          <a:p>
            <a:pPr lvl="1">
              <a:lnSpc>
                <a:spcPct val="90000"/>
              </a:lnSpc>
            </a:pPr>
            <a:r>
              <a:rPr lang="en-US" sz="2800" dirty="0" smtClean="0"/>
              <a:t>Spring—hope, innocence, youth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Archetypes</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sz="2800" dirty="0" smtClean="0"/>
              <a:t>The Four Seasons:</a:t>
            </a:r>
          </a:p>
          <a:p>
            <a:pPr lvl="1">
              <a:lnSpc>
                <a:spcPct val="90000"/>
              </a:lnSpc>
            </a:pPr>
            <a:r>
              <a:rPr lang="en-US" sz="1900" dirty="0" smtClean="0"/>
              <a:t>Spring—hope, innocence, youth</a:t>
            </a:r>
            <a:endParaRPr lang="en-US" sz="1500" dirty="0" smtClean="0"/>
          </a:p>
          <a:p>
            <a:pPr lvl="1"/>
            <a:r>
              <a:rPr lang="en-US" sz="1900" dirty="0" smtClean="0"/>
              <a:t>Winter—despair, death, old age</a:t>
            </a:r>
          </a:p>
          <a:p>
            <a:pPr lvl="1"/>
            <a:r>
              <a:rPr lang="en-US" sz="1900" dirty="0" smtClean="0"/>
              <a:t>Autumn—middle age</a:t>
            </a:r>
          </a:p>
          <a:p>
            <a:pPr lvl="1"/>
            <a:r>
              <a:rPr lang="en-US" sz="1900" dirty="0" smtClean="0"/>
              <a:t>Summer--?? We’ll have to investigate</a:t>
            </a:r>
          </a:p>
          <a:p>
            <a:r>
              <a:rPr lang="en-US" sz="2400" dirty="0" smtClean="0"/>
              <a:t>Circle—continuity, eternity, sacred</a:t>
            </a:r>
          </a:p>
          <a:p>
            <a:r>
              <a:rPr lang="en-US" sz="2400" dirty="0" smtClean="0"/>
              <a:t>Crossroads—choices</a:t>
            </a:r>
          </a:p>
          <a:p>
            <a:r>
              <a:rPr lang="en-US" sz="2400" dirty="0" smtClean="0"/>
              <a:t>Maze—confusion</a:t>
            </a:r>
          </a:p>
          <a:p>
            <a:r>
              <a:rPr lang="en-US" sz="2400" dirty="0" smtClean="0"/>
              <a:t>Castle or tower—royalty, refuge, protection</a:t>
            </a:r>
          </a:p>
          <a:p>
            <a:r>
              <a:rPr lang="en-US" sz="2400" dirty="0" smtClean="0"/>
              <a:t>Fog—confusion, the </a:t>
            </a:r>
            <a:r>
              <a:rPr lang="en-US" sz="2400" dirty="0" err="1" smtClean="0"/>
              <a:t>unkown</a:t>
            </a:r>
            <a:endParaRPr lang="en-US" sz="24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Archetypal Colors</a:t>
            </a:r>
            <a:endParaRPr lang="en-US" dirty="0"/>
          </a:p>
        </p:txBody>
      </p:sp>
      <p:sp>
        <p:nvSpPr>
          <p:cNvPr id="3" name="Content Placeholder 2"/>
          <p:cNvSpPr>
            <a:spLocks noGrp="1"/>
          </p:cNvSpPr>
          <p:nvPr>
            <p:ph sz="quarter" idx="1"/>
          </p:nvPr>
        </p:nvSpPr>
        <p:spPr/>
        <p:txBody>
          <a:bodyPr/>
          <a:lstStyle/>
          <a:p>
            <a:r>
              <a:rPr lang="en-US" dirty="0" smtClean="0"/>
              <a:t>White—purity, innocence, cleanliness, sterility</a:t>
            </a:r>
          </a:p>
          <a:p>
            <a:r>
              <a:rPr lang="en-US" dirty="0" smtClean="0"/>
              <a:t>Black—death, evil, mystery, seriousness, somber</a:t>
            </a:r>
          </a:p>
          <a:p>
            <a:r>
              <a:rPr lang="en-US" dirty="0" smtClean="0"/>
              <a:t>Red—passion, emotion, creativity, life, courage, blood</a:t>
            </a:r>
          </a:p>
          <a:p>
            <a:r>
              <a:rPr lang="en-US" dirty="0" smtClean="0"/>
              <a:t>Purple—royalty, sacred, holy</a:t>
            </a:r>
          </a:p>
          <a:p>
            <a:r>
              <a:rPr lang="en-US" dirty="0" smtClean="0"/>
              <a:t>Green—growth, fertility, renewal</a:t>
            </a:r>
          </a:p>
          <a:p>
            <a:r>
              <a:rPr lang="en-US" dirty="0" smtClean="0"/>
              <a:t>Blue—protection, loyalty</a:t>
            </a:r>
          </a:p>
          <a:p>
            <a:pPr lvl="2">
              <a:buNone/>
            </a:pPr>
            <a:endParaRPr lang="en-US"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Archetypal Numbers	</a:t>
            </a:r>
            <a:endParaRPr lang="en-US" dirty="0"/>
          </a:p>
        </p:txBody>
      </p:sp>
      <p:sp>
        <p:nvSpPr>
          <p:cNvPr id="3" name="Content Placeholder 2"/>
          <p:cNvSpPr>
            <a:spLocks noGrp="1"/>
          </p:cNvSpPr>
          <p:nvPr>
            <p:ph sz="quarter" idx="1"/>
          </p:nvPr>
        </p:nvSpPr>
        <p:spPr/>
        <p:txBody>
          <a:bodyPr/>
          <a:lstStyle/>
          <a:p>
            <a:r>
              <a:rPr lang="en-US" dirty="0" smtClean="0"/>
              <a:t>Three-</a:t>
            </a:r>
          </a:p>
          <a:p>
            <a:r>
              <a:rPr lang="en-US" dirty="0" smtClean="0"/>
              <a:t>Seven- </a:t>
            </a:r>
          </a:p>
          <a:p>
            <a:endParaRPr lang="en-US" dirty="0" smtClean="0"/>
          </a:p>
          <a:p>
            <a:r>
              <a:rPr lang="en-US" dirty="0" smtClean="0"/>
              <a:t>These numbers symbolize completion. Can you think of reasons why?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and Situational Archetypes</a:t>
            </a:r>
            <a:endParaRPr lang="en-US" dirty="0"/>
          </a:p>
        </p:txBody>
      </p:sp>
      <p:sp>
        <p:nvSpPr>
          <p:cNvPr id="3" name="Content Placeholder 2"/>
          <p:cNvSpPr>
            <a:spLocks noGrp="1"/>
          </p:cNvSpPr>
          <p:nvPr>
            <p:ph sz="quarter" idx="1"/>
          </p:nvPr>
        </p:nvSpPr>
        <p:spPr/>
        <p:txBody>
          <a:bodyPr/>
          <a:lstStyle/>
          <a:p>
            <a:r>
              <a:rPr lang="en-US" sz="2800" dirty="0" smtClean="0"/>
              <a:t>What are some common archetypal themes that show up in every culture of the world?</a:t>
            </a:r>
          </a:p>
          <a:p>
            <a:pPr lvl="1"/>
            <a:r>
              <a:rPr lang="en-US" sz="2400" dirty="0" smtClean="0"/>
              <a:t>The quest (the Holy Grail)</a:t>
            </a:r>
          </a:p>
          <a:p>
            <a:pPr lvl="1"/>
            <a:r>
              <a:rPr lang="en-US" sz="2400" dirty="0" smtClean="0"/>
              <a:t>The hero journey (Hercules, Spiderman)</a:t>
            </a:r>
          </a:p>
          <a:p>
            <a:pPr lvl="1"/>
            <a:r>
              <a:rPr lang="en-US" sz="2400" dirty="0" smtClean="0"/>
              <a:t>The initiation or rite of passage</a:t>
            </a:r>
          </a:p>
          <a:p>
            <a:pPr lvl="1"/>
            <a:r>
              <a:rPr lang="en-US" sz="2400" dirty="0" smtClean="0"/>
              <a:t>The fall from a higher status to a lower one—a loss of innocence or beliefs</a:t>
            </a:r>
          </a:p>
          <a:p>
            <a:pPr lvl="1"/>
            <a:r>
              <a:rPr lang="en-US" sz="2400" dirty="0" smtClean="0"/>
              <a:t>The battle between good and evil</a:t>
            </a:r>
          </a:p>
          <a:p>
            <a:pPr lvl="1"/>
            <a:r>
              <a:rPr lang="en-US" sz="2400" dirty="0" smtClean="0"/>
              <a:t>Death and rebirth</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Archetypes vs. Symbols </a:t>
            </a:r>
            <a:endParaRPr lang="en-US" dirty="0"/>
          </a:p>
        </p:txBody>
      </p:sp>
      <p:sp>
        <p:nvSpPr>
          <p:cNvPr id="3" name="Content Placeholder 2"/>
          <p:cNvSpPr>
            <a:spLocks noGrp="1"/>
          </p:cNvSpPr>
          <p:nvPr>
            <p:ph sz="quarter" idx="1"/>
          </p:nvPr>
        </p:nvSpPr>
        <p:spPr/>
        <p:txBody>
          <a:bodyPr>
            <a:normAutofit lnSpcReduction="10000"/>
          </a:bodyPr>
          <a:lstStyle/>
          <a:p>
            <a:pPr>
              <a:lnSpc>
                <a:spcPct val="90000"/>
              </a:lnSpc>
            </a:pPr>
            <a:r>
              <a:rPr lang="en-US" sz="2800" dirty="0" smtClean="0"/>
              <a:t>A symbol is a concrete object that stands for, or represents, something larger than itself.  A symbol is  often unique to a specific culture, society, or time.  </a:t>
            </a:r>
          </a:p>
          <a:p>
            <a:pPr>
              <a:lnSpc>
                <a:spcPct val="90000"/>
              </a:lnSpc>
            </a:pPr>
            <a:r>
              <a:rPr lang="en-US" sz="2800" dirty="0" smtClean="0"/>
              <a:t>An archetype is a unique or special type of symbol that crosses cultural, social, and chronological barriers.  Every archetype is a symbol, but not every symbol is an archetype.</a:t>
            </a:r>
          </a:p>
          <a:p>
            <a:pPr>
              <a:lnSpc>
                <a:spcPct val="90000"/>
              </a:lnSpc>
              <a:buFont typeface="Wingdings" pitchFamily="2" charset="2"/>
              <a:buNone/>
            </a:pPr>
            <a:r>
              <a:rPr lang="en-US" sz="2800" dirty="0" smtClean="0"/>
              <a:t>			“umbrella” is a symbol</a:t>
            </a:r>
          </a:p>
          <a:p>
            <a:pPr>
              <a:lnSpc>
                <a:spcPct val="90000"/>
              </a:lnSpc>
              <a:buFont typeface="Wingdings" pitchFamily="2" charset="2"/>
              <a:buNone/>
            </a:pPr>
            <a:r>
              <a:rPr lang="en-US" sz="2800" dirty="0" smtClean="0"/>
              <a:t>			“rain” is an archetype</a:t>
            </a:r>
          </a:p>
          <a:p>
            <a:pPr>
              <a:lnSpc>
                <a:spcPct val="90000"/>
              </a:lnSpc>
              <a:buFont typeface="Wingdings" pitchFamily="2" charset="2"/>
              <a:buNone/>
            </a:pPr>
            <a:r>
              <a:rPr lang="en-US" sz="2800" dirty="0" smtClean="0"/>
              <a:t>*Is the American flag a symbol or an archetype?</a:t>
            </a:r>
          </a:p>
          <a:p>
            <a:pPr>
              <a:lnSpc>
                <a:spcPct val="90000"/>
              </a:lnSpc>
              <a:buFont typeface="Wingdings" pitchFamily="2" charset="2"/>
              <a:buNone/>
            </a:pPr>
            <a:endParaRPr lang="en-US" sz="2800" dirty="0" smtClean="0"/>
          </a:p>
          <a:p>
            <a:pPr>
              <a:lnSpc>
                <a:spcPct val="90000"/>
              </a:lnSpc>
              <a:buFont typeface="Wingdings" pitchFamily="2" charset="2"/>
              <a:buNone/>
            </a:pPr>
            <a:endParaRPr lang="en-US" sz="28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200" dirty="0" smtClean="0"/>
              <a:t>Why do you think archetypes are so common across cultures?</a:t>
            </a:r>
            <a:br>
              <a:rPr lang="en-US" sz="3200" dirty="0" smtClean="0"/>
            </a:br>
            <a:r>
              <a:rPr lang="en-US" sz="3200" dirty="0" smtClean="0"/>
              <a:t>Why are they so popular?</a:t>
            </a:r>
            <a:br>
              <a:rPr lang="en-US" sz="3200" dirty="0" smtClean="0"/>
            </a:br>
            <a:r>
              <a:rPr lang="en-US" sz="3200" dirty="0" smtClean="0"/>
              <a:t/>
            </a:r>
            <a:br>
              <a:rPr lang="en-US" sz="3200" dirty="0" smtClean="0"/>
            </a:br>
            <a:r>
              <a:rPr lang="en-US" sz="3200" dirty="0" smtClean="0"/>
              <a:t>Reflection:  Choose an archetypal character, symbol, theme, or situation and explain why you think it is popular in so many different cultures.</a:t>
            </a:r>
            <a:r>
              <a:rPr lang="en-US" sz="2800" dirty="0" smtClean="0"/>
              <a:t/>
            </a:r>
            <a:br>
              <a:rPr lang="en-US" sz="2800"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archetype?</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80000"/>
              </a:lnSpc>
            </a:pPr>
            <a:r>
              <a:rPr lang="en-US" sz="2800" dirty="0" smtClean="0"/>
              <a:t>In literature, an archetype is an image, story-pattern, or character type that occurs frequently and evokes strong, often unconscious, associations in the reader.  </a:t>
            </a:r>
          </a:p>
          <a:p>
            <a:pPr>
              <a:lnSpc>
                <a:spcPct val="80000"/>
              </a:lnSpc>
            </a:pPr>
            <a:r>
              <a:rPr lang="en-US" sz="2800" dirty="0" smtClean="0"/>
              <a:t>Archetypes occur across cultures and civilizations.</a:t>
            </a:r>
          </a:p>
          <a:p>
            <a:pPr>
              <a:lnSpc>
                <a:spcPct val="80000"/>
              </a:lnSpc>
            </a:pPr>
            <a:r>
              <a:rPr lang="en-US" sz="2800" dirty="0" smtClean="0"/>
              <a:t>Carl Jung first applied the term archetype to literature. He recognized that there were universal patterns in all stories and mythologies regardless of culture or historical period and hypothesized that part of the human mind contained a collective unconscious shared by all members of the human species, a sort of universal, primal memory. </a:t>
            </a:r>
          </a:p>
          <a:p>
            <a:pPr>
              <a:lnSpc>
                <a:spcPct val="80000"/>
              </a:lnSpc>
            </a:pPr>
            <a:r>
              <a:rPr lang="en-US" sz="2800" dirty="0" smtClean="0"/>
              <a:t>Joseph Campbell took Jung’s ideas and applied them to world mythologies and, in particular, the cycle of the hero.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characteristics of archetypes?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400" dirty="0" smtClean="0"/>
              <a:t>They are universal.  They are the same across cultures and civilizations.</a:t>
            </a:r>
          </a:p>
          <a:p>
            <a:endParaRPr lang="en-US" sz="2400" dirty="0" smtClean="0"/>
          </a:p>
          <a:p>
            <a:endParaRPr lang="en-US" sz="2400" dirty="0" smtClean="0"/>
          </a:p>
          <a:p>
            <a:endParaRPr lang="en-US" sz="2400" dirty="0" smtClean="0"/>
          </a:p>
          <a:p>
            <a:r>
              <a:rPr lang="en-US" sz="2400" dirty="0" smtClean="0"/>
              <a:t>Their appearance in diverse cultures cannot be explained as many cultures are so separated by geography and time.</a:t>
            </a:r>
          </a:p>
          <a:p>
            <a:endParaRPr lang="en-US" sz="2400" dirty="0" smtClean="0"/>
          </a:p>
          <a:p>
            <a:endParaRPr lang="en-US" sz="2400" dirty="0" smtClean="0"/>
          </a:p>
          <a:p>
            <a:endParaRPr lang="en-US" sz="2400" dirty="0" smtClean="0"/>
          </a:p>
          <a:p>
            <a:r>
              <a:rPr lang="en-US" sz="2400" dirty="0" smtClean="0"/>
              <a:t>Archetypes are recurrent, appearing in slightly altered forms to take present day situations and relate them to the past to find meaning in a contemporary world.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800" dirty="0" smtClean="0"/>
              <a:t>Why are archetypes evident in different cultures and civilizations?</a:t>
            </a:r>
            <a:br>
              <a:rPr lang="en-US" sz="2800" dirty="0" smtClean="0"/>
            </a:br>
            <a:r>
              <a:rPr lang="en-US" sz="2800" dirty="0" smtClean="0"/>
              <a:t/>
            </a:r>
            <a:br>
              <a:rPr lang="en-US" sz="2800" dirty="0" smtClean="0"/>
            </a:br>
            <a:r>
              <a:rPr lang="en-US" sz="2800" dirty="0" smtClean="0"/>
              <a:t>What makes them so popular?</a:t>
            </a:r>
            <a:br>
              <a:rPr lang="en-US" sz="2800" dirty="0" smtClean="0"/>
            </a:br>
            <a:r>
              <a:rPr lang="en-US" sz="2800" dirty="0" smtClean="0"/>
              <a:t/>
            </a:r>
            <a:br>
              <a:rPr lang="en-US" sz="2800" dirty="0" smtClean="0"/>
            </a:br>
            <a:r>
              <a:rPr lang="en-US" sz="2800" dirty="0" smtClean="0"/>
              <a:t>What function do they serve in a society?</a:t>
            </a:r>
            <a:br>
              <a:rPr lang="en-US" sz="2800"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Archetypes</a:t>
            </a:r>
            <a:endParaRPr lang="en-US" dirty="0"/>
          </a:p>
        </p:txBody>
      </p:sp>
      <p:sp>
        <p:nvSpPr>
          <p:cNvPr id="3" name="Content Placeholder 2"/>
          <p:cNvSpPr>
            <a:spLocks noGrp="1"/>
          </p:cNvSpPr>
          <p:nvPr>
            <p:ph sz="quarter" idx="1"/>
          </p:nvPr>
        </p:nvSpPr>
        <p:spPr/>
        <p:txBody>
          <a:bodyPr/>
          <a:lstStyle/>
          <a:p>
            <a:r>
              <a:rPr lang="en-US" dirty="0" smtClean="0"/>
              <a:t>Characters</a:t>
            </a:r>
          </a:p>
          <a:p>
            <a:r>
              <a:rPr lang="en-US" dirty="0" smtClean="0"/>
              <a:t>Symbols</a:t>
            </a:r>
          </a:p>
          <a:p>
            <a:r>
              <a:rPr lang="en-US" dirty="0" smtClean="0"/>
              <a:t>Themes and Situational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Archetypes </a:t>
            </a:r>
            <a:endParaRPr lang="en-US" dirty="0"/>
          </a:p>
        </p:txBody>
      </p:sp>
      <p:sp>
        <p:nvSpPr>
          <p:cNvPr id="3" name="Content Placeholder 2"/>
          <p:cNvSpPr>
            <a:spLocks noGrp="1"/>
          </p:cNvSpPr>
          <p:nvPr>
            <p:ph sz="quarter" idx="1"/>
          </p:nvPr>
        </p:nvSpPr>
        <p:spPr/>
        <p:txBody>
          <a:bodyPr/>
          <a:lstStyle/>
          <a:p>
            <a:r>
              <a:rPr lang="en-US" dirty="0" smtClean="0"/>
              <a:t>What are some of the recurring characters in fairy tales?</a:t>
            </a:r>
          </a:p>
          <a:p>
            <a:pPr lvl="1"/>
            <a:r>
              <a:rPr lang="en-US" sz="2400" dirty="0" smtClean="0"/>
              <a:t>The fairy godmother</a:t>
            </a:r>
          </a:p>
          <a:p>
            <a:pPr lvl="1"/>
            <a:r>
              <a:rPr lang="en-US" sz="2400" dirty="0" smtClean="0"/>
              <a:t>The wicked stepmother</a:t>
            </a:r>
          </a:p>
          <a:p>
            <a:pPr lvl="1"/>
            <a:r>
              <a:rPr lang="en-US" sz="2400" dirty="0" smtClean="0"/>
              <a:t>The mean older sibling</a:t>
            </a:r>
          </a:p>
          <a:p>
            <a:pPr lvl="1"/>
            <a:endParaRPr lang="en-US" dirty="0" smtClean="0"/>
          </a:p>
          <a:p>
            <a:pPr lvl="1">
              <a:buNone/>
            </a:pPr>
            <a:endParaRPr lang="en-US" dirty="0" smtClean="0"/>
          </a:p>
          <a:p>
            <a:pPr lvl="1">
              <a:buFont typeface="Wingdings" pitchFamily="2" charset="2"/>
              <a:buNone/>
            </a:pPr>
            <a:r>
              <a:rPr lang="en-US" sz="2800" dirty="0" smtClean="0"/>
              <a:t>Choose ONE of the characters from the list above and explain why you think it is so popular.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Mentor</a:t>
            </a:r>
            <a:endParaRPr lang="en-US" dirty="0"/>
          </a:p>
        </p:txBody>
      </p:sp>
      <p:sp>
        <p:nvSpPr>
          <p:cNvPr id="3" name="Content Placeholder 2"/>
          <p:cNvSpPr>
            <a:spLocks noGrp="1"/>
          </p:cNvSpPr>
          <p:nvPr>
            <p:ph sz="quarter" idx="1"/>
          </p:nvPr>
        </p:nvSpPr>
        <p:spPr/>
        <p:txBody>
          <a:bodyPr/>
          <a:lstStyle/>
          <a:p>
            <a:r>
              <a:rPr lang="en-US" sz="2400" dirty="0" smtClean="0"/>
              <a:t>The Mentor—a guide, teacher, or counselor, helps the Hero survive on his or her journey </a:t>
            </a:r>
          </a:p>
          <a:p>
            <a:endParaRPr lang="en-US" sz="2400" dirty="0" smtClean="0"/>
          </a:p>
          <a:p>
            <a:pPr>
              <a:buNone/>
            </a:pPr>
            <a:r>
              <a:rPr lang="en-US" sz="2400" dirty="0" smtClean="0"/>
              <a:t>Examples: </a:t>
            </a:r>
            <a:r>
              <a:rPr lang="en-US" sz="2400" dirty="0" smtClean="0"/>
              <a:t>Dumbledore</a:t>
            </a:r>
            <a:endParaRPr lang="en-US" sz="2400" dirty="0" smtClean="0"/>
          </a:p>
        </p:txBody>
      </p:sp>
      <p:pic>
        <p:nvPicPr>
          <p:cNvPr id="4" name="Picture 3" descr="dumbledore.png"/>
          <p:cNvPicPr>
            <a:picLocks noChangeAspect="1"/>
          </p:cNvPicPr>
          <p:nvPr/>
        </p:nvPicPr>
        <p:blipFill>
          <a:blip r:embed="rId2" cstate="print"/>
          <a:stretch>
            <a:fillRect/>
          </a:stretch>
        </p:blipFill>
        <p:spPr>
          <a:xfrm>
            <a:off x="304800" y="3352800"/>
            <a:ext cx="2619375" cy="1743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Trickster</a:t>
            </a:r>
            <a:endParaRPr lang="en-US" dirty="0"/>
          </a:p>
        </p:txBody>
      </p:sp>
      <p:sp>
        <p:nvSpPr>
          <p:cNvPr id="3" name="Content Placeholder 2"/>
          <p:cNvSpPr>
            <a:spLocks noGrp="1"/>
          </p:cNvSpPr>
          <p:nvPr>
            <p:ph sz="quarter" idx="1"/>
          </p:nvPr>
        </p:nvSpPr>
        <p:spPr/>
        <p:txBody>
          <a:bodyPr/>
          <a:lstStyle/>
          <a:p>
            <a:r>
              <a:rPr lang="en-US" sz="2400" dirty="0" smtClean="0"/>
              <a:t>The Trickster—plays tricks or pranks, is usually a good character, often a smaller character that outsmarts one that is bigger or more powerful</a:t>
            </a:r>
          </a:p>
          <a:p>
            <a:endParaRPr lang="en-US" sz="2400" dirty="0" smtClean="0"/>
          </a:p>
          <a:p>
            <a:pPr>
              <a:buNone/>
            </a:pPr>
            <a:endParaRPr lang="en-US" sz="2400" dirty="0" smtClean="0"/>
          </a:p>
          <a:p>
            <a:endParaRPr lang="en-US" dirty="0"/>
          </a:p>
        </p:txBody>
      </p:sp>
      <p:pic>
        <p:nvPicPr>
          <p:cNvPr id="4" name="Picture 3" descr="cheshire cat.jpg"/>
          <p:cNvPicPr>
            <a:picLocks noChangeAspect="1"/>
          </p:cNvPicPr>
          <p:nvPr/>
        </p:nvPicPr>
        <p:blipFill>
          <a:blip r:embed="rId2" cstate="print"/>
          <a:stretch>
            <a:fillRect/>
          </a:stretch>
        </p:blipFill>
        <p:spPr>
          <a:xfrm>
            <a:off x="533400" y="3459480"/>
            <a:ext cx="3200400" cy="256032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TotalTime>
  <Words>881</Words>
  <Application>Microsoft Office PowerPoint</Application>
  <PresentationFormat>On-screen Show (4:3)</PresentationFormat>
  <Paragraphs>126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Archetypes and Symbols </vt:lpstr>
      <vt:lpstr>Overview </vt:lpstr>
      <vt:lpstr>What is an archetype?</vt:lpstr>
      <vt:lpstr>What are the characteristics of archetypes?</vt:lpstr>
      <vt:lpstr>Slide 5</vt:lpstr>
      <vt:lpstr>Examples of Archetypes</vt:lpstr>
      <vt:lpstr>Character Archetypes </vt:lpstr>
      <vt:lpstr>The Mentor</vt:lpstr>
      <vt:lpstr>The Trickster</vt:lpstr>
      <vt:lpstr>The Hero</vt:lpstr>
      <vt:lpstr>The Benevolent Guide</vt:lpstr>
      <vt:lpstr>Damsel in Distress</vt:lpstr>
      <vt:lpstr>The Temptress </vt:lpstr>
      <vt:lpstr>The Star-crossed Lovers</vt:lpstr>
      <vt:lpstr>The Scapegoat </vt:lpstr>
      <vt:lpstr>Devil/Villain Figure</vt:lpstr>
      <vt:lpstr>The Outcast</vt:lpstr>
      <vt:lpstr>Slide 18</vt:lpstr>
      <vt:lpstr>Symbol Archetypes </vt:lpstr>
      <vt:lpstr>Symbols</vt:lpstr>
      <vt:lpstr>Symbolic Archetypes</vt:lpstr>
      <vt:lpstr>Archetypal Colors</vt:lpstr>
      <vt:lpstr>Archetypal Numbers </vt:lpstr>
      <vt:lpstr>Thematic and Situational Archetypes</vt:lpstr>
      <vt:lpstr>Archetypes vs. Symbols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Archetypes and Symbols</dc:title>
  <dc:creator>morgpeterson</dc:creator>
  <cp:lastModifiedBy>morgpeterson</cp:lastModifiedBy>
  <cp:revision>17</cp:revision>
  <dcterms:created xsi:type="dcterms:W3CDTF">2014-01-03T13:30:34Z</dcterms:created>
  <dcterms:modified xsi:type="dcterms:W3CDTF">2014-01-06T14:57:13Z</dcterms:modified>
</cp:coreProperties>
</file>